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6" r:id="rId3"/>
    <p:sldId id="260" r:id="rId4"/>
    <p:sldId id="262" r:id="rId5"/>
    <p:sldId id="263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5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6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5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5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0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6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2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6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14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9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40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1F6A3-28F2-A040-90A2-067337D4C14A}" type="datetimeFigureOut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444E-8D4B-E94A-B132-43EF3CD8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157" y="115210"/>
            <a:ext cx="8608723" cy="680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PEER REVIEW</a:t>
            </a:r>
          </a:p>
          <a:p>
            <a:r>
              <a:rPr lang="en-US" i="1" dirty="0" smtClean="0"/>
              <a:t>Help each other think critically about your papers (articulating your ideas and providing critical feedback is your unit participation grade).</a:t>
            </a:r>
          </a:p>
          <a:p>
            <a:endParaRPr lang="en-US" i="1" dirty="0" smtClean="0"/>
          </a:p>
          <a:p>
            <a:pPr marL="342900" indent="-342900">
              <a:buAutoNum type="arabicPeriod"/>
            </a:pPr>
            <a:r>
              <a:rPr lang="en-US" dirty="0" smtClean="0"/>
              <a:t>POSITION -  What are they trying to say in the end?</a:t>
            </a:r>
          </a:p>
          <a:p>
            <a:pPr marL="342900" indent="-342900">
              <a:buAutoNum type="arabicPeriod"/>
            </a:pPr>
            <a:r>
              <a:rPr lang="en-US" dirty="0" smtClean="0"/>
              <a:t>EVIDENCE - What evidence are they build or locate that position?</a:t>
            </a:r>
          </a:p>
          <a:p>
            <a:pPr marL="342900" indent="-342900">
              <a:buAutoNum type="arabicPeriod"/>
            </a:pPr>
            <a:r>
              <a:rPr lang="en-US" dirty="0" smtClean="0"/>
              <a:t>ORGANIZATION - How will their paper be organized?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u="sng" dirty="0" smtClean="0"/>
              <a:t>CHRONOLOGICALL</a:t>
            </a:r>
            <a:r>
              <a:rPr lang="en-US" dirty="0" smtClean="0"/>
              <a:t>Y</a:t>
            </a:r>
            <a:r>
              <a:rPr lang="en-US" dirty="0"/>
              <a:t>- A chronological pattern of organization arranges information according to a progression of time, either forward or backward. When a topic is best understood in terms of different segments of time, a chronological format works well. For example, topics of an historical nature are best organized using this pattern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SPACIALLY</a:t>
            </a:r>
            <a:r>
              <a:rPr lang="en-US" dirty="0" smtClean="0"/>
              <a:t> </a:t>
            </a:r>
            <a:r>
              <a:rPr lang="en-US" dirty="0"/>
              <a:t>- A spatial pattern of organization arranges information according to how things fit together in physical space; i.e., where one thing exists in relation to another. This pattern works well when a writer wishes to create a mental picture of something which has various parts distinguished by physical location. Topics involving geography, for example, are often best organized using a spatial pattern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THEMATICALLY</a:t>
            </a:r>
            <a:r>
              <a:rPr lang="en-US" dirty="0" smtClean="0"/>
              <a:t> </a:t>
            </a:r>
            <a:r>
              <a:rPr lang="en-US" dirty="0"/>
              <a:t>- A thematic pattern joins together the references and information around a theme. The process of illuminating the details of the information in synthesis with the theme serves to enhance understanding of the theme or thesis being described.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6395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350" y="487351"/>
            <a:ext cx="80623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NARRATIVE</a:t>
            </a:r>
          </a:p>
          <a:p>
            <a:r>
              <a:rPr lang="en-US" i="1" dirty="0" smtClean="0"/>
              <a:t>Action</a:t>
            </a:r>
          </a:p>
          <a:p>
            <a:endParaRPr lang="en-US" i="1" dirty="0" smtClean="0"/>
          </a:p>
          <a:p>
            <a:r>
              <a:rPr lang="en-US" dirty="0"/>
              <a:t>A</a:t>
            </a:r>
            <a:r>
              <a:rPr lang="en-US" dirty="0" smtClean="0"/>
              <a:t>ll the words and sentences that show movement, show what is happening or did happen. </a:t>
            </a:r>
          </a:p>
          <a:p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ets the reader see, in his mind, the action occurring-the same way movie film lets the viewer see action with his eyes.</a:t>
            </a:r>
          </a:p>
          <a:p>
            <a:endParaRPr lang="en-US" dirty="0"/>
          </a:p>
          <a:p>
            <a:r>
              <a:rPr lang="en-US" dirty="0" smtClean="0"/>
              <a:t>Using present tense, and active verbs and real nouns rather than passive verbs and </a:t>
            </a:r>
            <a:r>
              <a:rPr lang="en-US" dirty="0" err="1" smtClean="0"/>
              <a:t>pronounes</a:t>
            </a:r>
            <a:r>
              <a:rPr lang="en-US" dirty="0" smtClean="0"/>
              <a:t>, will engage the reader more in the “story” or in your critical thinking “journey.”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4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87" y="575961"/>
            <a:ext cx="84462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DESCRIPTION</a:t>
            </a:r>
          </a:p>
          <a:p>
            <a:r>
              <a:rPr lang="en-US" i="1" dirty="0" smtClean="0"/>
              <a:t>SENSE EXPERIENCE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human </a:t>
            </a:r>
            <a:r>
              <a:rPr lang="en-US" dirty="0" smtClean="0"/>
              <a:t>senses perceive sounds</a:t>
            </a:r>
            <a:r>
              <a:rPr lang="en-US" dirty="0"/>
              <a:t>, </a:t>
            </a:r>
            <a:r>
              <a:rPr lang="en-US" dirty="0" smtClean="0"/>
              <a:t>sights</a:t>
            </a:r>
            <a:r>
              <a:rPr lang="en-US" dirty="0"/>
              <a:t>, </a:t>
            </a:r>
            <a:r>
              <a:rPr lang="en-US" dirty="0" smtClean="0"/>
              <a:t>smells</a:t>
            </a:r>
            <a:r>
              <a:rPr lang="en-US" dirty="0"/>
              <a:t>, </a:t>
            </a:r>
            <a:r>
              <a:rPr lang="en-US" dirty="0" smtClean="0"/>
              <a:t>feelings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dirty="0"/>
              <a:t>tastes. </a:t>
            </a:r>
          </a:p>
          <a:p>
            <a:endParaRPr lang="en-US" dirty="0" smtClean="0"/>
          </a:p>
          <a:p>
            <a:r>
              <a:rPr lang="en-US" dirty="0" smtClean="0"/>
              <a:t>Language gives names to </a:t>
            </a:r>
            <a:r>
              <a:rPr lang="en-US" dirty="0"/>
              <a:t>each </a:t>
            </a:r>
            <a:r>
              <a:rPr lang="en-US" dirty="0" smtClean="0"/>
              <a:t>of </a:t>
            </a:r>
            <a:r>
              <a:rPr lang="en-US" dirty="0"/>
              <a:t>those </a:t>
            </a:r>
            <a:r>
              <a:rPr lang="en-US" dirty="0" smtClean="0"/>
              <a:t>perceptions (</a:t>
            </a:r>
            <a:r>
              <a:rPr lang="en-US" dirty="0"/>
              <a:t>screech, </a:t>
            </a:r>
            <a:r>
              <a:rPr lang="en-US" dirty="0" smtClean="0"/>
              <a:t>whisper</a:t>
            </a:r>
            <a:r>
              <a:rPr lang="en-US" dirty="0"/>
              <a:t>, </a:t>
            </a:r>
            <a:r>
              <a:rPr lang="en-US" dirty="0" smtClean="0"/>
              <a:t>prairie</a:t>
            </a:r>
            <a:r>
              <a:rPr lang="en-US" dirty="0"/>
              <a:t>, </a:t>
            </a:r>
            <a:r>
              <a:rPr lang="en-US" dirty="0" smtClean="0"/>
              <a:t>shoe</a:t>
            </a:r>
            <a:r>
              <a:rPr lang="en-US" dirty="0"/>
              <a:t>, new-mown </a:t>
            </a:r>
            <a:r>
              <a:rPr lang="en-US" dirty="0" smtClean="0"/>
              <a:t>hay, putrid</a:t>
            </a:r>
            <a:r>
              <a:rPr lang="en-US" dirty="0"/>
              <a:t>, smooth, </a:t>
            </a:r>
            <a:r>
              <a:rPr lang="en-US" dirty="0" smtClean="0"/>
              <a:t>icy</a:t>
            </a:r>
            <a:r>
              <a:rPr lang="en-US" dirty="0"/>
              <a:t>, sour, salty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smtClean="0"/>
              <a:t>When the </a:t>
            </a:r>
            <a:r>
              <a:rPr lang="en-US" dirty="0"/>
              <a:t>names </a:t>
            </a:r>
            <a:r>
              <a:rPr lang="en-US" dirty="0" smtClean="0"/>
              <a:t>of </a:t>
            </a:r>
            <a:r>
              <a:rPr lang="en-US" dirty="0"/>
              <a:t>those </a:t>
            </a:r>
            <a:r>
              <a:rPr lang="en-US" dirty="0" smtClean="0"/>
              <a:t>perceptions are </a:t>
            </a:r>
            <a:r>
              <a:rPr lang="en-US" dirty="0"/>
              <a:t>read </a:t>
            </a:r>
            <a:r>
              <a:rPr lang="en-US" dirty="0" smtClean="0"/>
              <a:t>by </a:t>
            </a:r>
            <a:r>
              <a:rPr lang="en-US" dirty="0"/>
              <a:t>a </a:t>
            </a:r>
            <a:r>
              <a:rPr lang="en-US" dirty="0" smtClean="0"/>
              <a:t>reader, the </a:t>
            </a:r>
            <a:r>
              <a:rPr lang="en-US" dirty="0"/>
              <a:t>reader's </a:t>
            </a:r>
            <a:r>
              <a:rPr lang="en-US" dirty="0" smtClean="0"/>
              <a:t>mind conjures up </a:t>
            </a:r>
            <a:r>
              <a:rPr lang="en-US" dirty="0"/>
              <a:t>the appropriate </a:t>
            </a:r>
            <a:r>
              <a:rPr lang="en-US" dirty="0" smtClean="0"/>
              <a:t>perceptions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Description is what lets the reader feel, and see (for herself) what is happening.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639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87" y="575961"/>
            <a:ext cx="8446295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QUOTATION</a:t>
            </a:r>
          </a:p>
          <a:p>
            <a:r>
              <a:rPr lang="en-US" i="1" dirty="0" smtClean="0"/>
              <a:t>VOICES IN A CONVERSATION</a:t>
            </a:r>
          </a:p>
          <a:p>
            <a:endParaRPr lang="en-US" dirty="0"/>
          </a:p>
          <a:p>
            <a:r>
              <a:rPr lang="en-US" dirty="0"/>
              <a:t>Quotes </a:t>
            </a:r>
            <a:r>
              <a:rPr lang="en-US" dirty="0" smtClean="0"/>
              <a:t>further allow the </a:t>
            </a:r>
            <a:r>
              <a:rPr lang="en-US" dirty="0"/>
              <a:t>reader </a:t>
            </a:r>
            <a:r>
              <a:rPr lang="en-US" dirty="0" smtClean="0"/>
              <a:t>to </a:t>
            </a:r>
            <a:r>
              <a:rPr lang="en-US" dirty="0"/>
              <a:t>be </a:t>
            </a:r>
            <a:r>
              <a:rPr lang="en-US" dirty="0" smtClean="0"/>
              <a:t>on the scene in an anecdote or a piece of history, or feel present in a critical conversation.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They also </a:t>
            </a:r>
            <a:r>
              <a:rPr lang="en-US" dirty="0"/>
              <a:t>allow </a:t>
            </a:r>
            <a:r>
              <a:rPr lang="en-US" dirty="0" smtClean="0"/>
              <a:t>voices other than the narrator's (</a:t>
            </a:r>
            <a:r>
              <a:rPr lang="en-US" dirty="0"/>
              <a:t>the writer </a:t>
            </a:r>
            <a:r>
              <a:rPr lang="en-US" dirty="0" smtClean="0"/>
              <a:t>is </a:t>
            </a:r>
            <a:r>
              <a:rPr lang="en-US" dirty="0"/>
              <a:t>the narrator </a:t>
            </a:r>
            <a:r>
              <a:rPr lang="en-US" dirty="0" smtClean="0"/>
              <a:t>when he or she </a:t>
            </a:r>
            <a:r>
              <a:rPr lang="en-US" dirty="0"/>
              <a:t>is telling </a:t>
            </a:r>
            <a:r>
              <a:rPr lang="en-US" dirty="0" smtClean="0"/>
              <a:t>a </a:t>
            </a:r>
            <a:r>
              <a:rPr lang="en-US" dirty="0"/>
              <a:t>story </a:t>
            </a:r>
            <a:r>
              <a:rPr lang="en-US" dirty="0" smtClean="0"/>
              <a:t>in third person).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ote:</a:t>
            </a:r>
          </a:p>
          <a:p>
            <a:r>
              <a:rPr lang="en-US" dirty="0" smtClean="0"/>
              <a:t>When you paraphrase one of your sources (put their ideas in your own words), you should annotate as a citation (give them credit for the thought).</a:t>
            </a:r>
          </a:p>
          <a:p>
            <a:endParaRPr lang="en-US" dirty="0"/>
          </a:p>
          <a:p>
            <a:r>
              <a:rPr lang="en-US" dirty="0" smtClean="0"/>
              <a:t>If the quote is more than 3 lines, it should appear as a free-standing block of text, omit quotation marks.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8265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87" y="575961"/>
            <a:ext cx="844629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EXPOSITION</a:t>
            </a:r>
          </a:p>
          <a:p>
            <a:r>
              <a:rPr lang="en-US" i="1" dirty="0" smtClean="0"/>
              <a:t>EXPLANATION</a:t>
            </a:r>
          </a:p>
          <a:p>
            <a:endParaRPr lang="en-US" dirty="0"/>
          </a:p>
          <a:p>
            <a:r>
              <a:rPr lang="en-US" dirty="0"/>
              <a:t>It is the writer </a:t>
            </a:r>
            <a:r>
              <a:rPr lang="en-US" dirty="0" smtClean="0"/>
              <a:t>speaking</a:t>
            </a:r>
            <a:r>
              <a:rPr lang="en-US" dirty="0"/>
              <a:t>, </a:t>
            </a:r>
            <a:r>
              <a:rPr lang="en-US" dirty="0" smtClean="0"/>
              <a:t>not </a:t>
            </a:r>
            <a:r>
              <a:rPr lang="en-US" dirty="0"/>
              <a:t>in </a:t>
            </a:r>
            <a:r>
              <a:rPr lang="en-US" dirty="0" smtClean="0"/>
              <a:t>words that show something to </a:t>
            </a:r>
            <a:r>
              <a:rPr lang="en-US" dirty="0"/>
              <a:t>the </a:t>
            </a:r>
            <a:r>
              <a:rPr lang="en-US" dirty="0" smtClean="0"/>
              <a:t>reader, </a:t>
            </a:r>
            <a:r>
              <a:rPr lang="en-US" dirty="0"/>
              <a:t>but in words </a:t>
            </a:r>
            <a:r>
              <a:rPr lang="en-US" dirty="0" smtClean="0"/>
              <a:t>that </a:t>
            </a:r>
            <a:r>
              <a:rPr lang="en-US" u="sng" dirty="0" smtClean="0"/>
              <a:t>tell </a:t>
            </a:r>
            <a:r>
              <a:rPr lang="en-US" dirty="0" smtClean="0"/>
              <a:t>the </a:t>
            </a:r>
            <a:r>
              <a:rPr lang="en-US" dirty="0"/>
              <a:t>reader </a:t>
            </a:r>
            <a:r>
              <a:rPr lang="en-US" dirty="0" smtClean="0"/>
              <a:t>about something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Some things </a:t>
            </a:r>
            <a:r>
              <a:rPr lang="en-US" dirty="0" smtClean="0"/>
              <a:t>simply must be explained to </a:t>
            </a:r>
            <a:r>
              <a:rPr lang="en-US" dirty="0"/>
              <a:t>the reader: </a:t>
            </a:r>
            <a:r>
              <a:rPr lang="en-US" dirty="0" smtClean="0"/>
              <a:t>background</a:t>
            </a:r>
            <a:r>
              <a:rPr lang="en-US" dirty="0"/>
              <a:t>, </a:t>
            </a:r>
            <a:r>
              <a:rPr lang="en-US" dirty="0" smtClean="0"/>
              <a:t>circumstances</a:t>
            </a:r>
            <a:r>
              <a:rPr lang="en-US" dirty="0"/>
              <a:t>, </a:t>
            </a:r>
            <a:r>
              <a:rPr lang="en-US" dirty="0" smtClean="0"/>
              <a:t>procedures</a:t>
            </a:r>
            <a:r>
              <a:rPr lang="en-US" dirty="0"/>
              <a:t>, </a:t>
            </a:r>
            <a:r>
              <a:rPr lang="en-US" dirty="0" smtClean="0"/>
              <a:t>reasons</a:t>
            </a:r>
            <a:r>
              <a:rPr lang="en-US" dirty="0"/>
              <a:t>, and so forth.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Exposition helps speed up the story, through exposition, the writer can summarize events or details in succinct language.</a:t>
            </a:r>
          </a:p>
          <a:p>
            <a:endParaRPr lang="en-US" dirty="0"/>
          </a:p>
          <a:p>
            <a:r>
              <a:rPr lang="en-US" dirty="0" smtClean="0"/>
              <a:t>It should be used only when necessary and between blocks of more interesting parts, narrative, descriptive detail, etc.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412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87" y="575961"/>
            <a:ext cx="844629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INTRODUCTION</a:t>
            </a:r>
          </a:p>
          <a:p>
            <a:r>
              <a:rPr lang="en-US" i="1" dirty="0" smtClean="0"/>
              <a:t>WHAT MAKES THE READER WANT TO READ  YOUR PAPER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b="1" dirty="0" smtClean="0"/>
              <a:t>Hook:</a:t>
            </a:r>
          </a:p>
          <a:p>
            <a:r>
              <a:rPr lang="en-US" dirty="0" smtClean="0"/>
              <a:t>Description, illustration, story, anecdote, quote, question, narration or dialogue that pulls the reader into your paper topic. This should be interesting and specific.</a:t>
            </a:r>
          </a:p>
          <a:p>
            <a:endParaRPr lang="en-US" dirty="0" smtClean="0"/>
          </a:p>
          <a:p>
            <a:r>
              <a:rPr lang="en-US" b="1" dirty="0" smtClean="0"/>
              <a:t>2) Transition: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Sentence that connects the hook with the thesis.</a:t>
            </a:r>
          </a:p>
          <a:p>
            <a:endParaRPr lang="en-US" dirty="0" smtClean="0"/>
          </a:p>
          <a:p>
            <a:r>
              <a:rPr lang="en-US" b="1" dirty="0" smtClean="0"/>
              <a:t>3) Thesis: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Sentence (or two) that summarizes the overall main point of the paper. The thesis should answer the prompt question.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272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026" y="251060"/>
            <a:ext cx="8579191" cy="6278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CONCLUSION</a:t>
            </a:r>
          </a:p>
          <a:p>
            <a:r>
              <a:rPr lang="en-US" i="1" dirty="0" smtClean="0"/>
              <a:t>WHAT MAKES THE PAPER STICK IN THE READER’S MIND</a:t>
            </a:r>
          </a:p>
          <a:p>
            <a:endParaRPr lang="en-US" dirty="0" smtClean="0"/>
          </a:p>
          <a:p>
            <a:r>
              <a:rPr lang="en-US" sz="1600" dirty="0" smtClean="0"/>
              <a:t>Leaving a paper "dangling" without a proper conclusion can seriously devalue what was said in the body itself. Here are a few effective ways to conclude or close your paper.</a:t>
            </a:r>
          </a:p>
          <a:p>
            <a:endParaRPr lang="en-US" sz="1600" dirty="0"/>
          </a:p>
          <a:p>
            <a:r>
              <a:rPr lang="en-US" sz="1600" b="1" dirty="0" smtClean="0"/>
              <a:t>Summary </a:t>
            </a:r>
            <a:r>
              <a:rPr lang="en-US" sz="1600" dirty="0" smtClean="0"/>
              <a:t> - Re-statements of the thesis. Many times these conclusions are much like their introductions (see Thesis Statement Opening).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Logical Conclusion</a:t>
            </a:r>
            <a:r>
              <a:rPr lang="en-US" sz="1600" dirty="0" smtClean="0"/>
              <a:t> - This is a good closing for argumentative or opinion papers that present two or more sides of an issue. The conclusion drawn as a result of the research is presented here in the final paragraphs.</a:t>
            </a:r>
            <a:endParaRPr lang="en-US" sz="1600" b="1" dirty="0" smtClean="0"/>
          </a:p>
          <a:p>
            <a:endParaRPr lang="en-US" sz="1600" b="1" dirty="0"/>
          </a:p>
          <a:p>
            <a:r>
              <a:rPr lang="en-US" sz="1600" b="1" dirty="0" smtClean="0"/>
              <a:t>Real or Rhetorical Question</a:t>
            </a:r>
            <a:r>
              <a:rPr lang="en-US" sz="1600" dirty="0" smtClean="0"/>
              <a:t> - One step short of giving a logical conclusion. Rather than handing the conclusion over, you can leave the reader with a question that causes him or her to draw his own conclusions.</a:t>
            </a:r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Speculation or Opinion</a:t>
            </a:r>
            <a:r>
              <a:rPr lang="en-US" sz="1600" dirty="0" smtClean="0"/>
              <a:t> - When the writer was unable to come up with an answer or a clear decision about whatever it was he or she was researching.</a:t>
            </a:r>
            <a:endParaRPr lang="en-US" sz="1600" b="1" dirty="0" smtClean="0"/>
          </a:p>
          <a:p>
            <a:endParaRPr lang="en-US" sz="1600" b="1" dirty="0"/>
          </a:p>
          <a:p>
            <a:r>
              <a:rPr lang="en-US" sz="1600" b="1" smtClean="0"/>
              <a:t>Recommendation </a:t>
            </a:r>
            <a:r>
              <a:rPr lang="en-US" sz="1600" smtClean="0"/>
              <a:t> - Suggests </a:t>
            </a:r>
            <a:r>
              <a:rPr lang="en-US" sz="1600" dirty="0" smtClean="0"/>
              <a:t>that the reader do something in the way of support for a cause or a plea for them to take action.</a:t>
            </a:r>
            <a:endParaRPr lang="en-US" sz="1600" b="1" dirty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812834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157" y="115210"/>
            <a:ext cx="8608723" cy="680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PEER REVIEW</a:t>
            </a:r>
          </a:p>
          <a:p>
            <a:r>
              <a:rPr lang="en-US" i="1" dirty="0" smtClean="0"/>
              <a:t>Help each other think critically about your papers (articulating your ideas and providing critical feedback is your unit participation grade).</a:t>
            </a:r>
          </a:p>
          <a:p>
            <a:endParaRPr lang="en-US" i="1" dirty="0" smtClean="0"/>
          </a:p>
          <a:p>
            <a:pPr marL="342900" indent="-342900">
              <a:buAutoNum type="arabicPeriod"/>
            </a:pPr>
            <a:r>
              <a:rPr lang="en-US" dirty="0" smtClean="0"/>
              <a:t>POSITION -  What are they trying to say in the end?</a:t>
            </a:r>
          </a:p>
          <a:p>
            <a:pPr marL="342900" indent="-342900">
              <a:buAutoNum type="arabicPeriod"/>
            </a:pPr>
            <a:r>
              <a:rPr lang="en-US" dirty="0" smtClean="0"/>
              <a:t>EVIDENCE - What evidence are they build or locate that position?</a:t>
            </a:r>
          </a:p>
          <a:p>
            <a:pPr marL="342900" indent="-342900">
              <a:buAutoNum type="arabicPeriod"/>
            </a:pPr>
            <a:r>
              <a:rPr lang="en-US" dirty="0" smtClean="0"/>
              <a:t>ORGANIZATION - How will their paper be organized?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u="sng" dirty="0" smtClean="0"/>
              <a:t>CHRONOLOGICALL</a:t>
            </a:r>
            <a:r>
              <a:rPr lang="en-US" dirty="0" smtClean="0"/>
              <a:t>Y</a:t>
            </a:r>
            <a:r>
              <a:rPr lang="en-US" dirty="0"/>
              <a:t>- A chronological pattern of organization arranges information according to a progression of time, either forward or backward. When a topic is best understood in terms of different segments of time, a chronological format works well. For example, topics of an historical nature are best organized using this pattern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SPACIALLY</a:t>
            </a:r>
            <a:r>
              <a:rPr lang="en-US" dirty="0" smtClean="0"/>
              <a:t> </a:t>
            </a:r>
            <a:r>
              <a:rPr lang="en-US" dirty="0"/>
              <a:t>- A spatial pattern of organization arranges information according to how things fit together in physical space; i.e., where one thing exists in relation to another. This pattern works well when a writer wishes to create a mental picture of something which has various parts distinguished by physical location. Topics involving geography, for example, are often best organized using a spatial pattern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THEMATICALLY</a:t>
            </a:r>
            <a:r>
              <a:rPr lang="en-US" dirty="0" smtClean="0"/>
              <a:t> </a:t>
            </a:r>
            <a:r>
              <a:rPr lang="en-US" dirty="0"/>
              <a:t>- A thematic pattern joins together the references and information around a theme. The process of illuminating the details of the information in synthesis with the theme serves to enhance understanding of the theme or thesis being described.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7164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1085</Words>
  <Application>Microsoft Macintosh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Dusseault</dc:creator>
  <cp:lastModifiedBy>Ruth Dusseault</cp:lastModifiedBy>
  <cp:revision>28</cp:revision>
  <dcterms:created xsi:type="dcterms:W3CDTF">2016-09-24T19:38:47Z</dcterms:created>
  <dcterms:modified xsi:type="dcterms:W3CDTF">2016-09-26T13:27:30Z</dcterms:modified>
</cp:coreProperties>
</file>